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1" r:id="rId3"/>
    <p:sldId id="275" r:id="rId4"/>
    <p:sldId id="279" r:id="rId5"/>
    <p:sldId id="276" r:id="rId6"/>
    <p:sldId id="274" r:id="rId7"/>
    <p:sldId id="337" r:id="rId8"/>
    <p:sldId id="323" r:id="rId9"/>
    <p:sldId id="289" r:id="rId10"/>
    <p:sldId id="339" r:id="rId11"/>
    <p:sldId id="340" r:id="rId12"/>
    <p:sldId id="338" r:id="rId13"/>
    <p:sldId id="341" r:id="rId14"/>
    <p:sldId id="342" r:id="rId15"/>
    <p:sldId id="290" r:id="rId16"/>
    <p:sldId id="291" r:id="rId17"/>
    <p:sldId id="347" r:id="rId18"/>
    <p:sldId id="343" r:id="rId19"/>
    <p:sldId id="321" r:id="rId20"/>
    <p:sldId id="31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09" autoAdjust="0"/>
  </p:normalViewPr>
  <p:slideViewPr>
    <p:cSldViewPr>
      <p:cViewPr varScale="1">
        <p:scale>
          <a:sx n="76" d="100"/>
          <a:sy n="76" d="100"/>
        </p:scale>
        <p:origin x="126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EF6245-0813-4A44-B3DD-D2208CAF0A19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A2404-9900-400D-BB03-84DC4742DB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950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28A39-EEC2-40A5-9810-FFEBD19257F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353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28A39-EEC2-40A5-9810-FFEBD19257F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834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E3B11-49C3-48D4-905F-4BF38F53A78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41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E3B11-49C3-48D4-905F-4BF38F53A78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875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4F29-FCEE-4AD9-B0AD-C379BB576BBD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91F8-8A21-4C9A-8029-CA6BF1D710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4F29-FCEE-4AD9-B0AD-C379BB576BBD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91F8-8A21-4C9A-8029-CA6BF1D710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4F29-FCEE-4AD9-B0AD-C379BB576BBD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91F8-8A21-4C9A-8029-CA6BF1D710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4F29-FCEE-4AD9-B0AD-C379BB576BBD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91F8-8A21-4C9A-8029-CA6BF1D710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4F29-FCEE-4AD9-B0AD-C379BB576BBD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91F8-8A21-4C9A-8029-CA6BF1D710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4F29-FCEE-4AD9-B0AD-C379BB576BBD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91F8-8A21-4C9A-8029-CA6BF1D710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4F29-FCEE-4AD9-B0AD-C379BB576BBD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91F8-8A21-4C9A-8029-CA6BF1D710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4F29-FCEE-4AD9-B0AD-C379BB576BBD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91F8-8A21-4C9A-8029-CA6BF1D710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4F29-FCEE-4AD9-B0AD-C379BB576BBD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91F8-8A21-4C9A-8029-CA6BF1D710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4F29-FCEE-4AD9-B0AD-C379BB576BBD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91F8-8A21-4C9A-8029-CA6BF1D710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4F29-FCEE-4AD9-B0AD-C379BB576BBD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591F8-8A21-4C9A-8029-CA6BF1D710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84F29-FCEE-4AD9-B0AD-C379BB576BBD}" type="datetimeFigureOut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591F8-8A21-4C9A-8029-CA6BF1D71033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300" b="1" dirty="0" smtClean="0"/>
              <a:t>Realism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5" name="Picture 5" descr="Van-Gogh---Head-of-a-Peas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685800"/>
            <a:ext cx="4195763" cy="5419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7281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1" name="Picture 5" descr="f1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8410575" cy="6308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8305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9" name="Picture 5" descr="f_11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0"/>
            <a:ext cx="4670425" cy="6784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0534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7" name="Picture 5" descr="F19851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28600"/>
            <a:ext cx="4451350" cy="6364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2554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3" name="Picture 5" descr="vg1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0"/>
            <a:ext cx="5475288" cy="6597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5579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6172200"/>
            <a:ext cx="5486400" cy="4572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Vincent van Gogh, </a:t>
            </a:r>
            <a:r>
              <a:rPr lang="en-US" i="1" dirty="0" smtClean="0"/>
              <a:t>Head of a Peasant Woman with Brownish Cap</a:t>
            </a:r>
            <a:r>
              <a:rPr lang="en-US" dirty="0" smtClean="0"/>
              <a:t>, January 1885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9851" b="9851"/>
          <a:stretch>
            <a:fillRect/>
          </a:stretch>
        </p:blipFill>
        <p:spPr bwMode="auto">
          <a:xfrm>
            <a:off x="1752600" y="152400"/>
            <a:ext cx="54864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791200"/>
            <a:ext cx="54864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Vincent van Gogh, </a:t>
            </a:r>
            <a:r>
              <a:rPr lang="en-US" i="1" dirty="0" smtClean="0"/>
              <a:t>Head of a Peasant Woman with White Cap, </a:t>
            </a:r>
            <a:r>
              <a:rPr lang="en-US" dirty="0" smtClean="0"/>
              <a:t>March-April 1885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8932" b="8932"/>
          <a:stretch>
            <a:fillRect/>
          </a:stretch>
        </p:blipFill>
        <p:spPr bwMode="auto">
          <a:xfrm>
            <a:off x="1828800" y="304800"/>
            <a:ext cx="5486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400800"/>
            <a:ext cx="9144000" cy="457200"/>
          </a:xfrm>
        </p:spPr>
        <p:txBody>
          <a:bodyPr/>
          <a:lstStyle/>
          <a:p>
            <a:pPr algn="ctr"/>
            <a:r>
              <a:rPr lang="en-US" dirty="0"/>
              <a:t>Luke </a:t>
            </a:r>
            <a:r>
              <a:rPr lang="en-US" dirty="0" err="1"/>
              <a:t>Fildes</a:t>
            </a:r>
            <a:r>
              <a:rPr lang="en-US" dirty="0"/>
              <a:t>, </a:t>
            </a:r>
            <a:r>
              <a:rPr lang="en-US" i="1" dirty="0" smtClean="0"/>
              <a:t>Applicants </a:t>
            </a:r>
            <a:r>
              <a:rPr lang="en-US" i="1" dirty="0"/>
              <a:t>for Admission to a Casual Ward</a:t>
            </a:r>
            <a:r>
              <a:rPr lang="en-US" dirty="0"/>
              <a:t> </a:t>
            </a:r>
            <a:r>
              <a:rPr lang="en-US" dirty="0" smtClean="0"/>
              <a:t>(1874)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6" b="7746"/>
          <a:stretch>
            <a:fillRect/>
          </a:stretch>
        </p:blipFill>
        <p:spPr>
          <a:xfrm>
            <a:off x="0" y="1027113"/>
            <a:ext cx="9144000" cy="43402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90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400800"/>
            <a:ext cx="9144000" cy="457200"/>
          </a:xfrm>
        </p:spPr>
        <p:txBody>
          <a:bodyPr/>
          <a:lstStyle/>
          <a:p>
            <a:pPr algn="ctr"/>
            <a:r>
              <a:rPr lang="en-US" dirty="0" smtClean="0"/>
              <a:t>Ford </a:t>
            </a:r>
            <a:r>
              <a:rPr lang="en-US" dirty="0" err="1" smtClean="0"/>
              <a:t>Madox</a:t>
            </a:r>
            <a:r>
              <a:rPr lang="en-US" dirty="0" smtClean="0"/>
              <a:t> Brown, Work (1862-1863)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" b="333"/>
          <a:stretch>
            <a:fillRect/>
          </a:stretch>
        </p:blipFill>
        <p:spPr>
          <a:xfrm>
            <a:off x="0" y="0"/>
            <a:ext cx="9144000" cy="64008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56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400800"/>
            <a:ext cx="9144000" cy="457200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Hubert von </a:t>
            </a:r>
            <a:r>
              <a:rPr lang="en-US" sz="2400" dirty="0" err="1" smtClean="0"/>
              <a:t>Herkomer</a:t>
            </a:r>
            <a:r>
              <a:rPr lang="en-US" sz="2400" dirty="0" smtClean="0"/>
              <a:t>, </a:t>
            </a:r>
            <a:r>
              <a:rPr lang="en-US" sz="2400" i="1" dirty="0" smtClean="0"/>
              <a:t>Hard Times</a:t>
            </a:r>
            <a:r>
              <a:rPr lang="en-US" sz="2400" dirty="0" smtClean="0"/>
              <a:t> (1885)</a:t>
            </a:r>
            <a:endParaRPr lang="en-US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4094" b="4094"/>
          <a:stretch>
            <a:fillRect/>
          </a:stretch>
        </p:blipFill>
        <p:spPr bwMode="auto">
          <a:xfrm>
            <a:off x="0" y="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6893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324600"/>
            <a:ext cx="9144000" cy="533400"/>
          </a:xfrm>
        </p:spPr>
        <p:txBody>
          <a:bodyPr/>
          <a:lstStyle/>
          <a:p>
            <a:pPr algn="ctr"/>
            <a:r>
              <a:rPr lang="en-US" dirty="0" smtClean="0"/>
              <a:t>Jean-François Millet, </a:t>
            </a:r>
            <a:r>
              <a:rPr lang="en-US" i="1" dirty="0" smtClean="0"/>
              <a:t>The </a:t>
            </a:r>
            <a:r>
              <a:rPr lang="en-US" i="1" dirty="0" err="1" smtClean="0"/>
              <a:t>Sower</a:t>
            </a:r>
            <a:r>
              <a:rPr lang="en-US" dirty="0" smtClean="0"/>
              <a:t>, 1850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3769" b="3769"/>
          <a:stretch>
            <a:fillRect/>
          </a:stretch>
        </p:blipFill>
        <p:spPr bwMode="auto">
          <a:xfrm>
            <a:off x="1792288" y="0"/>
            <a:ext cx="54864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400800"/>
            <a:ext cx="9144000" cy="457200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Hubert von </a:t>
            </a:r>
            <a:r>
              <a:rPr lang="en-US" sz="2400" dirty="0" err="1" smtClean="0"/>
              <a:t>Herkomer</a:t>
            </a:r>
            <a:r>
              <a:rPr lang="en-US" sz="2400" dirty="0" smtClean="0"/>
              <a:t>, </a:t>
            </a:r>
            <a:r>
              <a:rPr lang="en-US" sz="2400" i="1" dirty="0" smtClean="0"/>
              <a:t>On Strike</a:t>
            </a:r>
            <a:r>
              <a:rPr lang="en-US" sz="2400" dirty="0" smtClean="0"/>
              <a:t>, 1891</a:t>
            </a:r>
            <a:endParaRPr lang="en-US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4594" b="4594"/>
          <a:stretch>
            <a:fillRect/>
          </a:stretch>
        </p:blipFill>
        <p:spPr bwMode="auto">
          <a:xfrm>
            <a:off x="2438400" y="0"/>
            <a:ext cx="41148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324600"/>
            <a:ext cx="9144000" cy="533400"/>
          </a:xfrm>
        </p:spPr>
        <p:txBody>
          <a:bodyPr/>
          <a:lstStyle/>
          <a:p>
            <a:pPr algn="ctr"/>
            <a:r>
              <a:rPr lang="en-US" dirty="0" smtClean="0"/>
              <a:t>Jules Breton, </a:t>
            </a:r>
            <a:r>
              <a:rPr lang="en-US" i="1" dirty="0" smtClean="0"/>
              <a:t>The Song of the Lark</a:t>
            </a:r>
            <a:r>
              <a:rPr lang="en-US" dirty="0" smtClean="0"/>
              <a:t>, 1884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4931" b="4931"/>
          <a:stretch>
            <a:fillRect/>
          </a:stretch>
        </p:blipFill>
        <p:spPr bwMode="auto">
          <a:xfrm>
            <a:off x="1792288" y="0"/>
            <a:ext cx="5486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324600"/>
            <a:ext cx="9144000" cy="533400"/>
          </a:xfrm>
        </p:spPr>
        <p:txBody>
          <a:bodyPr/>
          <a:lstStyle/>
          <a:p>
            <a:pPr algn="ctr"/>
            <a:r>
              <a:rPr lang="en-US" dirty="0" smtClean="0"/>
              <a:t>Jules Breton, </a:t>
            </a:r>
            <a:r>
              <a:rPr lang="en-US" i="1" dirty="0" smtClean="0"/>
              <a:t>The </a:t>
            </a:r>
            <a:r>
              <a:rPr lang="en-US" i="1" dirty="0" err="1" smtClean="0"/>
              <a:t>Weeders</a:t>
            </a:r>
            <a:r>
              <a:rPr lang="en-US" dirty="0" smtClean="0"/>
              <a:t>, 1868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5056" b="5056"/>
          <a:stretch>
            <a:fillRect/>
          </a:stretch>
        </p:blipFill>
        <p:spPr bwMode="auto">
          <a:xfrm>
            <a:off x="0" y="838200"/>
            <a:ext cx="9144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324600"/>
            <a:ext cx="9144000" cy="533400"/>
          </a:xfrm>
        </p:spPr>
        <p:txBody>
          <a:bodyPr/>
          <a:lstStyle/>
          <a:p>
            <a:pPr algn="ctr"/>
            <a:r>
              <a:rPr lang="en-US" dirty="0" smtClean="0"/>
              <a:t>Jules Breton, </a:t>
            </a:r>
            <a:r>
              <a:rPr lang="en-US" i="1" dirty="0" smtClean="0"/>
              <a:t>Fin du Travail</a:t>
            </a:r>
            <a:r>
              <a:rPr lang="en-US" dirty="0" smtClean="0"/>
              <a:t> (</a:t>
            </a:r>
            <a:r>
              <a:rPr lang="en-US" i="1" dirty="0" smtClean="0"/>
              <a:t>End of the Working Day</a:t>
            </a:r>
            <a:r>
              <a:rPr lang="en-US" dirty="0" smtClean="0"/>
              <a:t>), 1886-1887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599" b="599"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400800"/>
            <a:ext cx="9144000" cy="457200"/>
          </a:xfrm>
        </p:spPr>
        <p:txBody>
          <a:bodyPr/>
          <a:lstStyle/>
          <a:p>
            <a:pPr algn="ctr"/>
            <a:r>
              <a:rPr lang="en-US" dirty="0" err="1" smtClean="0"/>
              <a:t>Gustave</a:t>
            </a:r>
            <a:r>
              <a:rPr lang="en-US" dirty="0" smtClean="0"/>
              <a:t> Courbet, </a:t>
            </a:r>
            <a:r>
              <a:rPr lang="en-US" i="1" dirty="0" smtClean="0"/>
              <a:t>The Stone Breakers</a:t>
            </a:r>
            <a:r>
              <a:rPr lang="en-US" dirty="0" smtClean="0"/>
              <a:t>, 1849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735" r="6735"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400800"/>
            <a:ext cx="9144000" cy="457200"/>
          </a:xfrm>
        </p:spPr>
        <p:txBody>
          <a:bodyPr/>
          <a:lstStyle/>
          <a:p>
            <a:pPr algn="ctr"/>
            <a:r>
              <a:rPr lang="en-US" dirty="0"/>
              <a:t>Anna Blunden, </a:t>
            </a:r>
            <a:r>
              <a:rPr lang="en-US" i="1" dirty="0"/>
              <a:t>‘For Only One Short </a:t>
            </a:r>
            <a:r>
              <a:rPr lang="en-US" i="1" dirty="0" smtClean="0"/>
              <a:t>Hour’</a:t>
            </a:r>
            <a:r>
              <a:rPr lang="en-US" dirty="0"/>
              <a:t> </a:t>
            </a:r>
            <a:r>
              <a:rPr lang="en-US" dirty="0" smtClean="0"/>
              <a:t>(1854)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/>
          <p:cNvPicPr>
            <a:picLocks noGrp="1"/>
          </p:cNvPicPr>
          <p:nvPr>
            <p:ph type="pic" idx="1"/>
          </p:nvPr>
        </p:nvPicPr>
        <p:blipFill>
          <a:blip r:embed="rId2" cstate="print"/>
          <a:srcRect t="1409" b="1409"/>
          <a:stretch>
            <a:fillRect/>
          </a:stretch>
        </p:blipFill>
        <p:spPr bwMode="auto">
          <a:xfrm>
            <a:off x="1792288" y="0"/>
            <a:ext cx="5486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3355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400800"/>
            <a:ext cx="9144000" cy="457200"/>
          </a:xfrm>
        </p:spPr>
        <p:txBody>
          <a:bodyPr/>
          <a:lstStyle/>
          <a:p>
            <a:pPr algn="ctr"/>
            <a:r>
              <a:rPr lang="en-US" dirty="0" err="1" smtClean="0"/>
              <a:t>Honoré</a:t>
            </a:r>
            <a:r>
              <a:rPr lang="en-US" dirty="0" smtClean="0"/>
              <a:t> Daumier, </a:t>
            </a:r>
            <a:r>
              <a:rPr lang="en-US" i="1" dirty="0" smtClean="0"/>
              <a:t>The Third-Class Carriage</a:t>
            </a:r>
            <a:r>
              <a:rPr lang="en-US" dirty="0" smtClean="0"/>
              <a:t>, 1864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1747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2300" b="2300"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06538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400800"/>
            <a:ext cx="9144000" cy="457200"/>
          </a:xfrm>
        </p:spPr>
        <p:txBody>
          <a:bodyPr/>
          <a:lstStyle/>
          <a:p>
            <a:pPr algn="ctr"/>
            <a:r>
              <a:rPr lang="en-US" dirty="0" smtClean="0"/>
              <a:t>Vincent van Gogh, </a:t>
            </a:r>
            <a:r>
              <a:rPr lang="en-US" i="1" dirty="0"/>
              <a:t>De </a:t>
            </a:r>
            <a:r>
              <a:rPr lang="en-US" i="1" dirty="0" err="1"/>
              <a:t>Aardappeleters</a:t>
            </a:r>
            <a:r>
              <a:rPr lang="en-US" dirty="0"/>
              <a:t> (</a:t>
            </a:r>
            <a:r>
              <a:rPr lang="en-US" i="1" dirty="0"/>
              <a:t>The Potato </a:t>
            </a:r>
            <a:r>
              <a:rPr lang="en-US" i="1" dirty="0" smtClean="0"/>
              <a:t>Eaters</a:t>
            </a:r>
            <a:r>
              <a:rPr lang="en-US" dirty="0" smtClean="0"/>
              <a:t>), 1885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355" b="355"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5669</TotalTime>
  <Words>146</Words>
  <Application>Microsoft Office PowerPoint</Application>
  <PresentationFormat>On-screen Show (4:3)</PresentationFormat>
  <Paragraphs>19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Realism</vt:lpstr>
      <vt:lpstr>Jean-François Millet, The Sower, 1850</vt:lpstr>
      <vt:lpstr>Jules Breton, The Song of the Lark, 1884</vt:lpstr>
      <vt:lpstr>Jules Breton, The Weeders, 1868</vt:lpstr>
      <vt:lpstr>Jules Breton, Fin du Travail (End of the Working Day), 1886-1887</vt:lpstr>
      <vt:lpstr>Gustave Courbet, The Stone Breakers, 1849</vt:lpstr>
      <vt:lpstr>Anna Blunden, ‘For Only One Short Hour’ (1854)</vt:lpstr>
      <vt:lpstr>Honoré Daumier, The Third-Class Carriage, 1864</vt:lpstr>
      <vt:lpstr>Vincent van Gogh, De Aardappeleters (The Potato Eaters), 1885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Vincent van Gogh, Head of a Peasant Woman with Brownish Cap, January 1885</vt:lpstr>
      <vt:lpstr>Vincent van Gogh, Head of a Peasant Woman with White Cap, March-April 1885</vt:lpstr>
      <vt:lpstr>Luke Fildes, Applicants for Admission to a Casual Ward (1874)</vt:lpstr>
      <vt:lpstr>Ford Madox Brown, Work (1862-1863)</vt:lpstr>
      <vt:lpstr>Hubert von Herkomer, Hard Times (1885)</vt:lpstr>
      <vt:lpstr>Hubert von Herkomer, On Strike, 1891</vt:lpstr>
    </vt:vector>
  </TitlesOfParts>
  <Company>Creighton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There Beauty in Ugliness? The Ethical and Aesthetic Agenda of Nineteenth-Century Realism</dc:title>
  <dc:creator>cdo84462</dc:creator>
  <cp:lastModifiedBy>Cameron Dodworth</cp:lastModifiedBy>
  <cp:revision>86</cp:revision>
  <dcterms:created xsi:type="dcterms:W3CDTF">2013-02-09T01:24:47Z</dcterms:created>
  <dcterms:modified xsi:type="dcterms:W3CDTF">2020-04-18T14:44:50Z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